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76" r:id="rId9"/>
    <p:sldId id="278" r:id="rId10"/>
    <p:sldId id="265" r:id="rId11"/>
    <p:sldId id="266" r:id="rId12"/>
    <p:sldId id="270" r:id="rId13"/>
    <p:sldId id="271" r:id="rId14"/>
    <p:sldId id="272" r:id="rId15"/>
    <p:sldId id="274" r:id="rId16"/>
    <p:sldId id="275" r:id="rId17"/>
    <p:sldId id="277" r:id="rId18"/>
    <p:sldId id="267" r:id="rId19"/>
    <p:sldId id="273" r:id="rId20"/>
    <p:sldId id="279" r:id="rId21"/>
    <p:sldId id="263" r:id="rId22"/>
    <p:sldId id="260" r:id="rId23"/>
    <p:sldId id="280" r:id="rId24"/>
    <p:sldId id="281" r:id="rId25"/>
    <p:sldId id="282" r:id="rId26"/>
    <p:sldId id="283" r:id="rId27"/>
    <p:sldId id="284" r:id="rId28"/>
    <p:sldId id="288" r:id="rId29"/>
    <p:sldId id="285" r:id="rId30"/>
    <p:sldId id="286" r:id="rId31"/>
    <p:sldId id="289" r:id="rId32"/>
    <p:sldId id="287" r:id="rId33"/>
    <p:sldId id="290" r:id="rId34"/>
    <p:sldId id="291" r:id="rId35"/>
    <p:sldId id="292" r:id="rId36"/>
    <p:sldId id="293" r:id="rId37"/>
    <p:sldId id="294" r:id="rId38"/>
    <p:sldId id="296" r:id="rId39"/>
    <p:sldId id="295" r:id="rId40"/>
    <p:sldId id="297" r:id="rId41"/>
    <p:sldId id="298" r:id="rId42"/>
    <p:sldId id="299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-82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bcenter.com/download" TargetMode="External"/><Relationship Id="rId2" Type="http://schemas.openxmlformats.org/officeDocument/2006/relationships/hyperlink" Target="http://arduino.cc/en/Main/Software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arduino.cc/en/Main/Softwar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598"/>
            <a:ext cx="8915399" cy="2262781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by Arduino</a:t>
            </a:r>
            <a:endParaRPr lang="en-US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208062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Team F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>
                <a:solidFill>
                  <a:srgbClr val="7030A0"/>
                </a:solidFill>
              </a:rPr>
              <a:t>Instructor</a:t>
            </a:r>
            <a:r>
              <a:rPr lang="en-US" sz="2400" dirty="0" smtClean="0"/>
              <a:t>: </a:t>
            </a:r>
            <a:r>
              <a:rPr lang="en-US" sz="2400" dirty="0" err="1" smtClean="0">
                <a:solidFill>
                  <a:srgbClr val="FF0000"/>
                </a:solidFill>
              </a:rPr>
              <a:t>Mr.Than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537" y="18097"/>
            <a:ext cx="4632463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CONNECTING TO PC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541171"/>
            <a:ext cx="9989734" cy="551645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en-US" sz="2400" dirty="0" smtClean="0">
                <a:solidFill>
                  <a:srgbClr val="FF0000"/>
                </a:solidFill>
              </a:rPr>
              <a:t>Install necessary software:</a:t>
            </a:r>
          </a:p>
          <a:p>
            <a:pPr marL="514350" indent="-514350">
              <a:buFont typeface="+mj-lt"/>
              <a:buAutoNum type="alphaLcParenR"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lphaLcParenR"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Arduino IDE:                </a:t>
            </a:r>
            <a:r>
              <a:rPr lang="en-US" sz="2400" dirty="0" smtClean="0">
                <a:solidFill>
                  <a:srgbClr val="7030A0"/>
                </a:solidFill>
                <a:hlinkClick r:id="rId2"/>
              </a:rPr>
              <a:t>http</a:t>
            </a:r>
            <a:r>
              <a:rPr lang="en-US" sz="2400" dirty="0">
                <a:solidFill>
                  <a:srgbClr val="7030A0"/>
                </a:solidFill>
                <a:hlinkClick r:id="rId2"/>
              </a:rPr>
              <a:t>://arduino.cc/en/Main/Software</a:t>
            </a:r>
            <a:r>
              <a:rPr lang="en-US" sz="2400" dirty="0" smtClean="0">
                <a:solidFill>
                  <a:srgbClr val="7030A0"/>
                </a:solidFill>
                <a:hlinkClick r:id="rId2"/>
              </a:rPr>
              <a:t>/</a:t>
            </a:r>
            <a:endParaRPr lang="en-US" sz="24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Driver for PC:               </a:t>
            </a:r>
            <a:r>
              <a:rPr lang="en-US" sz="2400" dirty="0" smtClean="0">
                <a:solidFill>
                  <a:srgbClr val="7030A0"/>
                </a:solidFill>
                <a:hlinkClick r:id="rId2"/>
              </a:rPr>
              <a:t>http</a:t>
            </a:r>
            <a:r>
              <a:rPr lang="en-US" sz="2400" dirty="0">
                <a:solidFill>
                  <a:srgbClr val="7030A0"/>
                </a:solidFill>
                <a:hlinkClick r:id="rId2"/>
              </a:rPr>
              <a:t>://arduino.cc/en/Main/Software/</a:t>
            </a:r>
            <a:endParaRPr lang="en-US" sz="2400" dirty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B050"/>
                </a:solidFill>
              </a:rPr>
              <a:t>(Optional) </a:t>
            </a:r>
            <a:r>
              <a:rPr lang="en-US" sz="2400" b="1" dirty="0" smtClean="0">
                <a:solidFill>
                  <a:srgbClr val="0070C0"/>
                </a:solidFill>
              </a:rPr>
              <a:t>Proteus:     </a:t>
            </a:r>
            <a:r>
              <a:rPr lang="en-US" sz="2400" u="sng" dirty="0" smtClean="0">
                <a:solidFill>
                  <a:schemeClr val="accent1">
                    <a:lumMod val="75000"/>
                  </a:schemeClr>
                </a:solidFill>
                <a:hlinkClick r:id="rId3"/>
              </a:rPr>
              <a:t>http</a:t>
            </a:r>
            <a:r>
              <a:rPr lang="en-US" sz="2400" u="sng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://</a:t>
            </a:r>
            <a:r>
              <a:rPr lang="en-US" sz="2400" u="sng" dirty="0" smtClean="0">
                <a:solidFill>
                  <a:schemeClr val="accent1">
                    <a:lumMod val="75000"/>
                  </a:schemeClr>
                </a:solidFill>
                <a:hlinkClick r:id="rId3"/>
              </a:rPr>
              <a:t>www.labcenter.com/download</a:t>
            </a:r>
            <a:endParaRPr lang="en-US" sz="24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400" u="sng" dirty="0" smtClean="0">
                <a:solidFill>
                  <a:schemeClr val="accent1">
                    <a:lumMod val="75000"/>
                  </a:schemeClr>
                </a:solidFill>
              </a:rPr>
              <a:t>                 </a:t>
            </a:r>
          </a:p>
          <a:p>
            <a:pPr marL="0" indent="0">
              <a:buNone/>
            </a:pPr>
            <a:endParaRPr lang="en-US" sz="2400" u="sng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9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IDE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541172"/>
            <a:ext cx="9599075" cy="5316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Step 1</a:t>
            </a:r>
            <a:r>
              <a:rPr lang="en-US" sz="2400" dirty="0" smtClean="0">
                <a:solidFill>
                  <a:srgbClr val="0070C0"/>
                </a:solidFill>
              </a:rPr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Download from </a:t>
            </a:r>
            <a:r>
              <a:rPr lang="en-US" sz="2400" dirty="0">
                <a:solidFill>
                  <a:srgbClr val="7030A0"/>
                </a:solidFill>
                <a:hlinkClick r:id="rId2"/>
              </a:rPr>
              <a:t>http://arduino.cc/en/Main/Software</a:t>
            </a:r>
            <a:r>
              <a:rPr lang="en-US" sz="2400" dirty="0" smtClean="0">
                <a:solidFill>
                  <a:srgbClr val="7030A0"/>
                </a:solidFill>
                <a:hlinkClick r:id="rId2"/>
              </a:rPr>
              <a:t>/</a:t>
            </a:r>
            <a:endParaRPr lang="en-US" sz="24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3" y="2390775"/>
            <a:ext cx="8911689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5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IDE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541172"/>
            <a:ext cx="9599075" cy="5316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Step 2</a:t>
            </a:r>
            <a:r>
              <a:rPr lang="en-US" sz="2400" dirty="0" smtClean="0">
                <a:solidFill>
                  <a:srgbClr val="0070C0"/>
                </a:solidFill>
              </a:rPr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Extract the downloaded file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2397080"/>
            <a:ext cx="5408076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0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 IDE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3" y="1283776"/>
            <a:ext cx="9599075" cy="5316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Step 3</a:t>
            </a:r>
            <a:r>
              <a:rPr lang="en-US" sz="2400" dirty="0" smtClean="0">
                <a:solidFill>
                  <a:srgbClr val="0070C0"/>
                </a:solidFill>
              </a:rPr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Run “Arduino.exe” file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1905000"/>
            <a:ext cx="6180773" cy="469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2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2" y="1541172"/>
            <a:ext cx="9599075" cy="5316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Step 1</a:t>
            </a:r>
            <a:r>
              <a:rPr lang="en-US" sz="2400" dirty="0" smtClean="0">
                <a:solidFill>
                  <a:srgbClr val="0070C0"/>
                </a:solidFill>
              </a:rPr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Open “drivers” folder from the downloaded file</a:t>
            </a:r>
            <a:r>
              <a:rPr lang="en-US" sz="2400" dirty="0" smtClean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2" y="2200758"/>
            <a:ext cx="8911690" cy="43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0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3" y="1264555"/>
            <a:ext cx="9599075" cy="5316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Step 2</a:t>
            </a:r>
            <a:r>
              <a:rPr lang="en-US" sz="2400" dirty="0" smtClean="0">
                <a:solidFill>
                  <a:srgbClr val="0070C0"/>
                </a:solidFill>
              </a:rPr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Run suitable setup file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1697538"/>
            <a:ext cx="5842739" cy="509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DRIVER 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541172"/>
            <a:ext cx="9599075" cy="5316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70C0"/>
                </a:solidFill>
              </a:rPr>
              <a:t>Step 3</a:t>
            </a:r>
            <a:r>
              <a:rPr lang="en-US" sz="2400" dirty="0" smtClean="0">
                <a:solidFill>
                  <a:srgbClr val="0070C0"/>
                </a:solidFill>
              </a:rPr>
              <a:t>: </a:t>
            </a:r>
            <a:r>
              <a:rPr lang="en-US" sz="2400" dirty="0" smtClean="0">
                <a:solidFill>
                  <a:srgbClr val="00B050"/>
                </a:solidFill>
              </a:rPr>
              <a:t>Following the installation Wizard until you finish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3" y="2112600"/>
            <a:ext cx="6413917" cy="453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4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3832" y="572594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PROTEUS (CIRCUIT SIMULATION)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65" y="1402724"/>
            <a:ext cx="9799776" cy="52298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865" y="1402724"/>
            <a:ext cx="9799776" cy="52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1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CONNECTING TO PC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541172"/>
            <a:ext cx="8915400" cy="5316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b) </a:t>
            </a:r>
            <a:r>
              <a:rPr lang="en-US" sz="2400" dirty="0" smtClean="0">
                <a:solidFill>
                  <a:srgbClr val="00B050"/>
                </a:solidFill>
              </a:rPr>
              <a:t>Plug the USB gate to the PC from the Arduino circuit</a:t>
            </a: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8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PROGRAMMING IDEAS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386625"/>
            <a:ext cx="9599075" cy="5316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From theory …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0423" y="661673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MEMBERS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6710" y="1942563"/>
            <a:ext cx="8915400" cy="4792014"/>
          </a:xfrm>
        </p:spPr>
        <p:txBody>
          <a:bodyPr>
            <a:noAutofit/>
          </a:bodyPr>
          <a:lstStyle/>
          <a:p>
            <a:r>
              <a:rPr lang="en-US" sz="2400" dirty="0" smtClean="0"/>
              <a:t>NGUYỄN GIA KHÁNH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ĐỖ KHANG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NGUYỄN MINH HIẾU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180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2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31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5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7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8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9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8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4362" y="1660302"/>
            <a:ext cx="9937638" cy="164205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What is something called “Arduino” 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Reason why we change to use Arduino instead of STK600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Arduino at a glance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 smtClean="0"/>
              <a:t>How to connect Arduino to PC ?</a:t>
            </a:r>
          </a:p>
          <a:p>
            <a:pPr marL="457200" indent="-457200">
              <a:buFont typeface="+mj-lt"/>
              <a:buAutoNum type="arabicPeriod"/>
            </a:pPr>
            <a:r>
              <a:rPr lang="nn-NO" sz="2400" dirty="0" smtClean="0"/>
              <a:t>Install driver and </a:t>
            </a:r>
            <a:r>
              <a:rPr lang="nn-NO" sz="2400" dirty="0"/>
              <a:t>Arduino </a:t>
            </a:r>
            <a:r>
              <a:rPr lang="nn-NO" sz="2400" dirty="0" smtClean="0"/>
              <a:t>IDE on Windows</a:t>
            </a:r>
          </a:p>
          <a:p>
            <a:pPr marL="457200" indent="-457200">
              <a:buFont typeface="+mj-lt"/>
              <a:buAutoNum type="arabicPeriod"/>
            </a:pPr>
            <a:r>
              <a:rPr lang="nn-NO" sz="2400" dirty="0" smtClean="0"/>
              <a:t>Connect to the PC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 smtClean="0"/>
              <a:t>Some ideas about programming …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/>
              <a:t> </a:t>
            </a:r>
            <a:r>
              <a:rPr lang="en-US" sz="2400" dirty="0" smtClean="0"/>
              <a:t>From the theory … to the application in our project code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9108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8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133600"/>
            <a:ext cx="8915400" cy="377762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1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05"/>
            <a:ext cx="12192000" cy="68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52400"/>
            <a:ext cx="1213657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8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5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3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3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PROGRAMMING IDEAS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386625"/>
            <a:ext cx="9599075" cy="5316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…  our project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3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" y="0"/>
            <a:ext cx="12185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8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7244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US" sz="2400" b="1" dirty="0" smtClean="0">
                <a:solidFill>
                  <a:srgbClr val="0070C0"/>
                </a:solidFill>
              </a:rPr>
              <a:t>Beginners</a:t>
            </a:r>
            <a:r>
              <a:rPr lang="en-US" sz="2400" b="1" i="1" dirty="0" smtClean="0"/>
              <a:t>:                                   </a:t>
            </a:r>
            <a:r>
              <a:rPr lang="en-US" sz="2400" i="1" dirty="0" smtClean="0">
                <a:solidFill>
                  <a:srgbClr val="FF0000"/>
                </a:solidFill>
              </a:rPr>
              <a:t>Arduino</a:t>
            </a:r>
          </a:p>
          <a:p>
            <a:pPr marL="514350" indent="-514350">
              <a:buFont typeface="+mj-lt"/>
              <a:buAutoNum type="romanUcPeriod"/>
            </a:pPr>
            <a:endParaRPr lang="en-US" sz="2400" dirty="0"/>
          </a:p>
          <a:p>
            <a:pPr marL="514350" indent="-514350">
              <a:buFont typeface="+mj-lt"/>
              <a:buAutoNum type="romanUcPeriod"/>
            </a:pPr>
            <a:endParaRPr lang="en-US" sz="2400" dirty="0" smtClean="0"/>
          </a:p>
          <a:p>
            <a:pPr marL="514350" indent="-514350">
              <a:buFont typeface="+mj-lt"/>
              <a:buAutoNum type="romanUcPeriod"/>
            </a:pPr>
            <a:endParaRPr lang="en-US" sz="2400" dirty="0" smtClean="0"/>
          </a:p>
          <a:p>
            <a:pPr marL="514350" indent="-514350">
              <a:buFont typeface="+mj-lt"/>
              <a:buAutoNum type="romanUcPeriod"/>
            </a:pPr>
            <a:r>
              <a:rPr lang="en-US" sz="2400" b="1" dirty="0" smtClean="0">
                <a:solidFill>
                  <a:srgbClr val="0070C0"/>
                </a:solidFill>
              </a:rPr>
              <a:t>Intermediators</a:t>
            </a:r>
            <a:r>
              <a:rPr lang="en-US" sz="2400" b="1" i="1" dirty="0" smtClean="0">
                <a:solidFill>
                  <a:srgbClr val="0070C0"/>
                </a:solidFill>
              </a:rPr>
              <a:t>:</a:t>
            </a:r>
            <a:r>
              <a:rPr lang="en-US" sz="2400" i="1" dirty="0" smtClean="0"/>
              <a:t>                            </a:t>
            </a:r>
            <a:r>
              <a:rPr lang="en-US" sz="2400" i="1" dirty="0" smtClean="0">
                <a:solidFill>
                  <a:srgbClr val="FF0000"/>
                </a:solidFill>
              </a:rPr>
              <a:t>STK200</a:t>
            </a:r>
          </a:p>
          <a:p>
            <a:pPr marL="514350" indent="-514350">
              <a:buFont typeface="+mj-lt"/>
              <a:buAutoNum type="romanUcPeriod"/>
            </a:pPr>
            <a:endParaRPr lang="en-US" sz="2400" dirty="0"/>
          </a:p>
          <a:p>
            <a:pPr marL="514350" indent="-514350">
              <a:buFont typeface="+mj-lt"/>
              <a:buAutoNum type="romanUcPeriod"/>
            </a:pPr>
            <a:endParaRPr lang="en-US" sz="2400" dirty="0" smtClean="0"/>
          </a:p>
          <a:p>
            <a:pPr marL="514350" indent="-514350">
              <a:buFont typeface="+mj-lt"/>
              <a:buAutoNum type="romanUcPeriod"/>
            </a:pPr>
            <a:endParaRPr lang="en-US" sz="2400" dirty="0"/>
          </a:p>
          <a:p>
            <a:pPr marL="514350" indent="-514350">
              <a:buFont typeface="+mj-lt"/>
              <a:buAutoNum type="romanUcPeriod"/>
            </a:pPr>
            <a:r>
              <a:rPr lang="en-US" sz="2400" b="1" dirty="0" smtClean="0">
                <a:solidFill>
                  <a:srgbClr val="0070C0"/>
                </a:solidFill>
              </a:rPr>
              <a:t>Specialists</a:t>
            </a:r>
            <a:r>
              <a:rPr lang="en-US" sz="2400" b="1" i="1" dirty="0" smtClean="0"/>
              <a:t>:                                  </a:t>
            </a:r>
            <a:r>
              <a:rPr lang="en-US" sz="2400" i="1" dirty="0" smtClean="0">
                <a:solidFill>
                  <a:srgbClr val="FF0000"/>
                </a:solidFill>
              </a:rPr>
              <a:t>STK500 and STK600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8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2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1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8332" y="2133600"/>
            <a:ext cx="8915400" cy="3777622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3610" y="662747"/>
            <a:ext cx="8911687" cy="128089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07820"/>
            <a:ext cx="8915400" cy="63474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Than, L. D. (</a:t>
            </a:r>
            <a:r>
              <a:rPr lang="en-US" sz="2800" dirty="0" err="1">
                <a:solidFill>
                  <a:schemeClr val="tx1"/>
                </a:solidFill>
              </a:rPr>
              <a:t>n.d.</a:t>
            </a:r>
            <a:r>
              <a:rPr lang="en-US" sz="2800" dirty="0">
                <a:solidFill>
                  <a:schemeClr val="tx1"/>
                </a:solidFill>
              </a:rPr>
              <a:t>). </a:t>
            </a:r>
            <a:r>
              <a:rPr lang="en-US" sz="2800" i="1" dirty="0">
                <a:solidFill>
                  <a:schemeClr val="tx1"/>
                </a:solidFill>
              </a:rPr>
              <a:t>Case </a:t>
            </a:r>
            <a:r>
              <a:rPr lang="en-US" sz="2800" i="1" dirty="0" smtClean="0">
                <a:solidFill>
                  <a:schemeClr val="tx1"/>
                </a:solidFill>
              </a:rPr>
              <a:t>Study</a:t>
            </a: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http://</a:t>
            </a:r>
            <a:r>
              <a:rPr lang="en-US" sz="2800" dirty="0" smtClean="0">
                <a:solidFill>
                  <a:schemeClr val="tx1"/>
                </a:solidFill>
              </a:rPr>
              <a:t>arduino.cc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http://labcenter.com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http://arduino.vn</a:t>
            </a:r>
          </a:p>
          <a:p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dirty="0" smtClean="0">
                <a:solidFill>
                  <a:schemeClr val="tx1"/>
                </a:solidFill>
              </a:rPr>
              <a:t>http://wikipedia.com</a:t>
            </a:r>
          </a:p>
          <a:p>
            <a:endParaRPr lang="en-US" sz="2800" dirty="0" smtClean="0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5807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15" y="1529748"/>
            <a:ext cx="7051676" cy="49853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691" y="1529748"/>
            <a:ext cx="4701669" cy="498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986" y="1630680"/>
            <a:ext cx="10632014" cy="52273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FF0000"/>
                </a:solidFill>
              </a:rPr>
              <a:t>“</a:t>
            </a:r>
            <a:r>
              <a:rPr lang="en-US" sz="2400" dirty="0" err="1" smtClean="0">
                <a:solidFill>
                  <a:srgbClr val="FF0000"/>
                </a:solidFill>
              </a:rPr>
              <a:t>Tôi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cảm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thấy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thật</a:t>
            </a:r>
            <a:r>
              <a:rPr lang="en-US" sz="2400" dirty="0">
                <a:solidFill>
                  <a:srgbClr val="FF0000"/>
                </a:solidFill>
              </a:rPr>
              <a:t> may </a:t>
            </a:r>
            <a:r>
              <a:rPr lang="en-US" sz="2400" dirty="0" err="1">
                <a:solidFill>
                  <a:srgbClr val="FF0000"/>
                </a:solidFill>
              </a:rPr>
              <a:t>mắn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khi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trên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đời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này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có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thứ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gọi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là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Arduino</a:t>
            </a:r>
            <a:r>
              <a:rPr lang="en-US" sz="2400" dirty="0" smtClean="0">
                <a:solidFill>
                  <a:srgbClr val="FF0000"/>
                </a:solidFill>
              </a:rPr>
              <a:t>”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</a:rPr>
              <a:t>Nguyễn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Quốc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Bảo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– the owner of the project “Smart house“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                                                                          </a:t>
            </a:r>
            <a:r>
              <a:rPr lang="en-US" sz="2400" dirty="0" smtClean="0">
                <a:solidFill>
                  <a:srgbClr val="7030A0"/>
                </a:solidFill>
              </a:rPr>
              <a:t>Making next </a:t>
            </a:r>
            <a:r>
              <a:rPr lang="en-US" sz="2400" dirty="0" err="1" smtClean="0">
                <a:solidFill>
                  <a:srgbClr val="7030A0"/>
                </a:solidFill>
              </a:rPr>
              <a:t>Santabot</a:t>
            </a:r>
            <a:r>
              <a:rPr lang="en-US" sz="2400" dirty="0" smtClean="0">
                <a:solidFill>
                  <a:srgbClr val="7030A0"/>
                </a:solidFill>
              </a:rPr>
              <a:t> using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 smtClean="0">
                <a:solidFill>
                  <a:srgbClr val="7030A0"/>
                </a:solidFill>
              </a:rPr>
              <a:t>                                                                         Arduino – Why not ?</a:t>
            </a:r>
          </a:p>
          <a:p>
            <a:pPr marL="0" indent="0">
              <a:buNone/>
            </a:pPr>
            <a:endParaRPr lang="en-US" sz="2400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86" y="2703379"/>
            <a:ext cx="6095669" cy="39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8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46970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1777" y="1630315"/>
            <a:ext cx="9202835" cy="573024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A</a:t>
            </a:r>
            <a:r>
              <a:rPr lang="en-US" sz="2400" dirty="0" smtClean="0">
                <a:solidFill>
                  <a:srgbClr val="00B050"/>
                </a:solidFill>
              </a:rPr>
              <a:t>n </a:t>
            </a:r>
            <a:r>
              <a:rPr lang="en-US" sz="2400" b="1" dirty="0">
                <a:solidFill>
                  <a:srgbClr val="7030A0"/>
                </a:solidFill>
              </a:rPr>
              <a:t>open-source</a:t>
            </a:r>
            <a:r>
              <a:rPr lang="en-US" sz="2400" dirty="0">
                <a:solidFill>
                  <a:srgbClr val="00B050"/>
                </a:solidFill>
              </a:rPr>
              <a:t> computer hardware and </a:t>
            </a:r>
            <a:r>
              <a:rPr lang="en-US" sz="2400" dirty="0" smtClean="0">
                <a:solidFill>
                  <a:srgbClr val="00B050"/>
                </a:solidFill>
              </a:rPr>
              <a:t>software project 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U</a:t>
            </a:r>
            <a:r>
              <a:rPr lang="en-US" sz="2400" dirty="0" smtClean="0">
                <a:solidFill>
                  <a:srgbClr val="00B050"/>
                </a:solidFill>
              </a:rPr>
              <a:t>ser </a:t>
            </a:r>
            <a:r>
              <a:rPr lang="en-US" sz="2400" dirty="0">
                <a:solidFill>
                  <a:srgbClr val="00B050"/>
                </a:solidFill>
              </a:rPr>
              <a:t>community that </a:t>
            </a:r>
            <a:r>
              <a:rPr lang="en-US" sz="2400" b="1" dirty="0">
                <a:solidFill>
                  <a:srgbClr val="0070C0"/>
                </a:solidFill>
              </a:rPr>
              <a:t>designs</a:t>
            </a:r>
            <a:r>
              <a:rPr lang="en-US" sz="2400" dirty="0">
                <a:solidFill>
                  <a:srgbClr val="00B050"/>
                </a:solidFill>
              </a:rPr>
              <a:t> and </a:t>
            </a:r>
            <a:r>
              <a:rPr lang="en-US" sz="2400" b="1" dirty="0">
                <a:solidFill>
                  <a:srgbClr val="0070C0"/>
                </a:solidFill>
              </a:rPr>
              <a:t>manufactures kits </a:t>
            </a:r>
            <a:r>
              <a:rPr lang="en-US" sz="2400" dirty="0">
                <a:solidFill>
                  <a:srgbClr val="00B050"/>
                </a:solidFill>
              </a:rPr>
              <a:t>for building </a:t>
            </a:r>
            <a:r>
              <a:rPr lang="en-US" sz="2400" b="1" i="1" dirty="0">
                <a:solidFill>
                  <a:schemeClr val="accent2"/>
                </a:solidFill>
              </a:rPr>
              <a:t>digital devices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and </a:t>
            </a:r>
            <a:r>
              <a:rPr lang="en-US" sz="2400" b="1" i="1" dirty="0">
                <a:solidFill>
                  <a:schemeClr val="accent2"/>
                </a:solidFill>
              </a:rPr>
              <a:t>interactive objects </a:t>
            </a:r>
            <a:r>
              <a:rPr lang="en-US" sz="2400" dirty="0">
                <a:solidFill>
                  <a:srgbClr val="00B050"/>
                </a:solidFill>
              </a:rPr>
              <a:t>that can </a:t>
            </a:r>
            <a:r>
              <a:rPr lang="en-US" sz="2400" b="1" i="1" dirty="0">
                <a:solidFill>
                  <a:srgbClr val="00B050"/>
                </a:solidFill>
              </a:rPr>
              <a:t>sense</a:t>
            </a:r>
            <a:r>
              <a:rPr lang="en-US" sz="2400" dirty="0">
                <a:solidFill>
                  <a:srgbClr val="00B050"/>
                </a:solidFill>
              </a:rPr>
              <a:t> and </a:t>
            </a:r>
            <a:r>
              <a:rPr lang="en-US" sz="2400" b="1" i="1" dirty="0">
                <a:solidFill>
                  <a:srgbClr val="00B050"/>
                </a:solidFill>
              </a:rPr>
              <a:t>control</a:t>
            </a:r>
            <a:r>
              <a:rPr lang="en-US" sz="2400" dirty="0">
                <a:solidFill>
                  <a:srgbClr val="00B050"/>
                </a:solidFill>
              </a:rPr>
              <a:t> the </a:t>
            </a:r>
            <a:r>
              <a:rPr lang="en-US" sz="2400" b="1" dirty="0">
                <a:solidFill>
                  <a:srgbClr val="FF0000"/>
                </a:solidFill>
              </a:rPr>
              <a:t>physical </a:t>
            </a:r>
            <a:r>
              <a:rPr lang="en-US" sz="2400" b="1" dirty="0" smtClean="0">
                <a:solidFill>
                  <a:srgbClr val="FF0000"/>
                </a:solidFill>
              </a:rPr>
              <a:t>world</a:t>
            </a:r>
            <a:r>
              <a:rPr lang="en-US" sz="2400" dirty="0" smtClean="0">
                <a:solidFill>
                  <a:srgbClr val="00B050"/>
                </a:solidFill>
              </a:rPr>
              <a:t>.</a:t>
            </a:r>
          </a:p>
          <a:p>
            <a:pPr marL="0" indent="0">
              <a:buNone/>
            </a:pPr>
            <a:endParaRPr lang="en-US" sz="2400" dirty="0" smtClean="0">
              <a:solidFill>
                <a:srgbClr val="00B050"/>
              </a:solidFill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B050"/>
                </a:solidFill>
              </a:rPr>
              <a:t>B</a:t>
            </a:r>
            <a:r>
              <a:rPr lang="en-US" sz="2400" dirty="0" smtClean="0">
                <a:solidFill>
                  <a:srgbClr val="00B050"/>
                </a:solidFill>
              </a:rPr>
              <a:t>ased </a:t>
            </a:r>
            <a:r>
              <a:rPr lang="en-US" sz="2400" dirty="0">
                <a:solidFill>
                  <a:srgbClr val="00B050"/>
                </a:solidFill>
              </a:rPr>
              <a:t>on a </a:t>
            </a:r>
            <a:r>
              <a:rPr lang="en-US" sz="2400" b="1" dirty="0">
                <a:solidFill>
                  <a:srgbClr val="002060"/>
                </a:solidFill>
              </a:rPr>
              <a:t>family of microcontroller board designs </a:t>
            </a:r>
            <a:r>
              <a:rPr lang="en-US" sz="2400" dirty="0">
                <a:solidFill>
                  <a:srgbClr val="00B050"/>
                </a:solidFill>
              </a:rPr>
              <a:t>manufactured primarily by </a:t>
            </a:r>
            <a:r>
              <a:rPr lang="en-US" sz="2400" b="1" dirty="0">
                <a:solidFill>
                  <a:srgbClr val="00B0F0"/>
                </a:solidFill>
              </a:rPr>
              <a:t>SmartProjects</a:t>
            </a:r>
            <a:r>
              <a:rPr lang="en-US" sz="2400" dirty="0">
                <a:solidFill>
                  <a:srgbClr val="00B050"/>
                </a:solidFill>
              </a:rPr>
              <a:t> in Italy</a:t>
            </a:r>
            <a:r>
              <a:rPr lang="en-US" sz="2400" dirty="0" smtClean="0">
                <a:solidFill>
                  <a:srgbClr val="00B050"/>
                </a:solidFill>
              </a:rPr>
              <a:t>, </a:t>
            </a:r>
            <a:r>
              <a:rPr lang="en-US" sz="2400" dirty="0">
                <a:solidFill>
                  <a:srgbClr val="00B050"/>
                </a:solidFill>
              </a:rPr>
              <a:t>and also by several other vendors, using various 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8-bit </a:t>
            </a:r>
            <a:r>
              <a:rPr lang="en-US" sz="2400" b="1" dirty="0" smtClean="0">
                <a:solidFill>
                  <a:srgbClr val="FF0000"/>
                </a:solidFill>
              </a:rPr>
              <a:t>Atmel 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AVR 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microcontrollers or 32-bit </a:t>
            </a:r>
            <a:r>
              <a:rPr lang="en-US" sz="2400" b="1" dirty="0">
                <a:solidFill>
                  <a:srgbClr val="FF0000"/>
                </a:solidFill>
              </a:rPr>
              <a:t>Atmel</a:t>
            </a:r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ARM </a:t>
            </a:r>
            <a:r>
              <a:rPr 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processors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64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31820" y="2754147"/>
            <a:ext cx="12352020" cy="5417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  </a:t>
            </a:r>
            <a:r>
              <a:rPr lang="en-US" sz="2800" b="1" dirty="0" smtClean="0">
                <a:solidFill>
                  <a:srgbClr val="FF0000"/>
                </a:solidFill>
              </a:rPr>
              <a:t>     </a:t>
            </a:r>
            <a:r>
              <a:rPr lang="en-US" sz="2800" dirty="0" smtClean="0">
                <a:solidFill>
                  <a:srgbClr val="00B0F0"/>
                </a:solidFill>
              </a:rPr>
              <a:t>Or</a:t>
            </a:r>
            <a:r>
              <a:rPr lang="en-US" sz="2800" b="1" dirty="0" smtClean="0">
                <a:solidFill>
                  <a:srgbClr val="00B0F0"/>
                </a:solidFill>
              </a:rPr>
              <a:t> even </a:t>
            </a:r>
            <a:r>
              <a:rPr lang="en-US" sz="2800" dirty="0" smtClean="0">
                <a:solidFill>
                  <a:srgbClr val="00B0F0"/>
                </a:solidFill>
              </a:rPr>
              <a:t>this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                                                                                                         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198" y="422900"/>
            <a:ext cx="7855903" cy="628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8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46970"/>
            <a:ext cx="8911687" cy="128089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ARDUINO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0"/>
            <a:ext cx="12352020" cy="71220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  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i="1" dirty="0" smtClean="0">
                <a:solidFill>
                  <a:srgbClr val="FF0000"/>
                </a:solidFill>
              </a:rPr>
              <a:t>And</a:t>
            </a:r>
            <a:r>
              <a:rPr lang="en-US" sz="2800" b="1" dirty="0" smtClean="0">
                <a:solidFill>
                  <a:srgbClr val="FF0000"/>
                </a:solidFill>
              </a:rPr>
              <a:t> this …</a:t>
            </a:r>
            <a:endParaRPr lang="en-US" sz="2800" dirty="0" smtClean="0">
              <a:solidFill>
                <a:srgbClr val="00B0F0"/>
              </a:solidFill>
            </a:endParaRPr>
          </a:p>
          <a:p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endParaRPr lang="en-US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                                             Who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7030A0"/>
                </a:solidFill>
              </a:rPr>
              <a:t>told that you 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00B050"/>
                </a:solidFill>
              </a:rPr>
              <a:t>                                                                                                     </a:t>
            </a:r>
            <a:r>
              <a:rPr lang="en-US" sz="2800" b="1" i="1" dirty="0" smtClean="0">
                <a:solidFill>
                  <a:srgbClr val="00B050"/>
                </a:solidFill>
              </a:rPr>
              <a:t> </a:t>
            </a:r>
            <a:r>
              <a:rPr lang="en-US" sz="2800" b="1" i="1" dirty="0" smtClean="0">
                <a:solidFill>
                  <a:srgbClr val="FF0000"/>
                </a:solidFill>
              </a:rPr>
              <a:t>cannot </a:t>
            </a:r>
            <a:r>
              <a:rPr lang="en-US" sz="2800" dirty="0" smtClean="0">
                <a:solidFill>
                  <a:srgbClr val="FF0000"/>
                </a:solidFill>
              </a:rPr>
              <a:t>?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                                                                                                       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71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365</TotalTime>
  <Words>368</Words>
  <Application>Microsoft Office PowerPoint</Application>
  <PresentationFormat>Custom</PresentationFormat>
  <Paragraphs>117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Wisp</vt:lpstr>
      <vt:lpstr>Programming by Arduino</vt:lpstr>
      <vt:lpstr>MEMBERS</vt:lpstr>
      <vt:lpstr>OUTLINE</vt:lpstr>
      <vt:lpstr>ARDUINO</vt:lpstr>
      <vt:lpstr>ARDUINO</vt:lpstr>
      <vt:lpstr>ARDUINO</vt:lpstr>
      <vt:lpstr>ARDUINO</vt:lpstr>
      <vt:lpstr>PowerPoint Presentation</vt:lpstr>
      <vt:lpstr>ARDUINO</vt:lpstr>
      <vt:lpstr>CONNECTING TO PC</vt:lpstr>
      <vt:lpstr>ARDUINO IDE</vt:lpstr>
      <vt:lpstr>ARDUINO IDE</vt:lpstr>
      <vt:lpstr>ARDUINO IDE</vt:lpstr>
      <vt:lpstr>DRIVER </vt:lpstr>
      <vt:lpstr>DRIVER </vt:lpstr>
      <vt:lpstr>DRIVER </vt:lpstr>
      <vt:lpstr>PROTEUS (CIRCUIT SIMULATION)</vt:lpstr>
      <vt:lpstr>CONNECTING TO PC</vt:lpstr>
      <vt:lpstr>SOME PROGRAMMING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PROGRAMMING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by Arduino</dc:title>
  <dc:creator>White Khánh</dc:creator>
  <cp:lastModifiedBy>asus1</cp:lastModifiedBy>
  <cp:revision>39</cp:revision>
  <dcterms:created xsi:type="dcterms:W3CDTF">2015-01-22T15:17:51Z</dcterms:created>
  <dcterms:modified xsi:type="dcterms:W3CDTF">2015-01-23T02:52:09Z</dcterms:modified>
</cp:coreProperties>
</file>